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8" r:id="rId3"/>
    <p:sldId id="257" r:id="rId4"/>
    <p:sldId id="263" r:id="rId5"/>
    <p:sldId id="264" r:id="rId6"/>
    <p:sldId id="259" r:id="rId7"/>
    <p:sldId id="261" r:id="rId8"/>
    <p:sldId id="262" r:id="rId9"/>
    <p:sldId id="260"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BF99C2-7CC6-464C-B7E0-3717630A0FDA}" v="482" dt="2018-09-14T21:34:38.9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4" d="100"/>
          <a:sy n="114" d="100"/>
        </p:scale>
        <p:origin x="2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6"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58CFB7-F8CE-4499-9F30-7A859634B645}" type="datetimeFigureOut">
              <a:rPr lang="en-US" smtClean="0"/>
              <a:t>9/18/18</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D726AEE-3359-435F-9696-4D7587C06F67}"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33267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58CFB7-F8CE-4499-9F30-7A859634B645}" type="datetimeFigureOut">
              <a:rPr lang="en-US" smtClean="0"/>
              <a:t>9/18/18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26AEE-3359-435F-9696-4D7587C06F67}"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86104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58CFB7-F8CE-4499-9F30-7A859634B645}" type="datetimeFigureOut">
              <a:rPr lang="en-US" smtClean="0"/>
              <a:t>9/18/18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26AEE-3359-435F-9696-4D7587C06F67}"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4770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58CFB7-F8CE-4499-9F30-7A859634B645}" type="datetimeFigureOut">
              <a:rPr lang="en-US" smtClean="0"/>
              <a:t>9/18/18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26AEE-3359-435F-9696-4D7587C06F67}"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2378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F58CFB7-F8CE-4499-9F30-7A859634B645}" type="datetimeFigureOut">
              <a:rPr lang="en-US" smtClean="0"/>
              <a:t>9/18/18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26AEE-3359-435F-9696-4D7587C06F67}"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9136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58CFB7-F8CE-4499-9F30-7A859634B645}" type="datetimeFigureOut">
              <a:rPr lang="en-US" smtClean="0"/>
              <a:t>9/18/18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26AEE-3359-435F-9696-4D7587C06F67}"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45814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58CFB7-F8CE-4499-9F30-7A859634B645}" type="datetimeFigureOut">
              <a:rPr lang="en-US" smtClean="0"/>
              <a:t>9/18/18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726AEE-3359-435F-9696-4D7587C06F67}"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36877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58CFB7-F8CE-4499-9F30-7A859634B645}" type="datetimeFigureOut">
              <a:rPr lang="en-US" smtClean="0"/>
              <a:t>9/18/18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726AEE-3359-435F-9696-4D7587C06F67}"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6770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58CFB7-F8CE-4499-9F30-7A859634B645}" type="datetimeFigureOut">
              <a:rPr lang="en-US" smtClean="0"/>
              <a:t>9/18/18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726AEE-3359-435F-9696-4D7587C06F67}" type="slidenum">
              <a:rPr lang="en-US" smtClean="0"/>
              <a:t>‹#›</a:t>
            </a:fld>
            <a:endParaRPr lang="en-US"/>
          </a:p>
        </p:txBody>
      </p:sp>
    </p:spTree>
    <p:extLst>
      <p:ext uri="{BB962C8B-B14F-4D97-AF65-F5344CB8AC3E}">
        <p14:creationId xmlns:p14="http://schemas.microsoft.com/office/powerpoint/2010/main" val="3915503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F58CFB7-F8CE-4499-9F30-7A859634B645}" type="datetimeFigureOut">
              <a:rPr lang="en-US" smtClean="0"/>
              <a:t>9/18/18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26AEE-3359-435F-9696-4D7587C06F67}"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63530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F58CFB7-F8CE-4499-9F30-7A859634B645}" type="datetimeFigureOut">
              <a:rPr lang="en-US" smtClean="0"/>
              <a:t>9/18/18</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D726AEE-3359-435F-9696-4D7587C06F67}"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11488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F58CFB7-F8CE-4499-9F30-7A859634B645}" type="datetimeFigureOut">
              <a:rPr lang="en-US" smtClean="0"/>
              <a:t>9/18/18</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726AEE-3359-435F-9696-4D7587C06F67}"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719504"/>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ommonapp.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oalitionforcollegeaccess.org/" TargetMode="Externa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odea.or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6D4FCE1-C9D2-4E68-90D5-4CBFF5BB21DC}"/>
              </a:ext>
            </a:extLst>
          </p:cNvPr>
          <p:cNvSpPr>
            <a:spLocks noGrp="1"/>
          </p:cNvSpPr>
          <p:nvPr>
            <p:ph type="ctrTitle"/>
          </p:nvPr>
        </p:nvSpPr>
        <p:spPr>
          <a:xfrm>
            <a:off x="1452617" y="963699"/>
            <a:ext cx="4960388" cy="2380031"/>
          </a:xfrm>
        </p:spPr>
        <p:txBody>
          <a:bodyPr>
            <a:normAutofit/>
          </a:bodyPr>
          <a:lstStyle/>
          <a:p>
            <a:r>
              <a:rPr lang="en-US" sz="5400"/>
              <a:t>College Application Process</a:t>
            </a:r>
          </a:p>
        </p:txBody>
      </p:sp>
      <p:sp>
        <p:nvSpPr>
          <p:cNvPr id="3" name="Subtitle 2">
            <a:extLst>
              <a:ext uri="{FF2B5EF4-FFF2-40B4-BE49-F238E27FC236}">
                <a16:creationId xmlns="" xmlns:a16="http://schemas.microsoft.com/office/drawing/2014/main" id="{910917E6-3A99-453C-B064-FCD082601933}"/>
              </a:ext>
            </a:extLst>
          </p:cNvPr>
          <p:cNvSpPr>
            <a:spLocks noGrp="1"/>
          </p:cNvSpPr>
          <p:nvPr>
            <p:ph type="subTitle" idx="1"/>
          </p:nvPr>
        </p:nvSpPr>
        <p:spPr>
          <a:xfrm>
            <a:off x="1452617" y="3531204"/>
            <a:ext cx="4960388" cy="1610643"/>
          </a:xfrm>
        </p:spPr>
        <p:txBody>
          <a:bodyPr>
            <a:normAutofit/>
          </a:bodyPr>
          <a:lstStyle/>
          <a:p>
            <a:r>
              <a:rPr lang="en-US"/>
              <a:t>O’Dea Counseling Department</a:t>
            </a:r>
          </a:p>
          <a:p>
            <a:r>
              <a:rPr lang="en-US"/>
              <a:t>9/18/2018</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1616" y="1918009"/>
            <a:ext cx="3533773" cy="2437085"/>
          </a:xfrm>
          <a:prstGeom prst="rect">
            <a:avLst/>
          </a:prstGeom>
        </p:spPr>
      </p:pic>
    </p:spTree>
    <p:extLst>
      <p:ext uri="{BB962C8B-B14F-4D97-AF65-F5344CB8AC3E}">
        <p14:creationId xmlns:p14="http://schemas.microsoft.com/office/powerpoint/2010/main" val="3270405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B7247B9-0D6C-4F49-A91A-E02C0BA9DF84}"/>
              </a:ext>
            </a:extLst>
          </p:cNvPr>
          <p:cNvSpPr>
            <a:spLocks noGrp="1"/>
          </p:cNvSpPr>
          <p:nvPr>
            <p:ph type="ctrTitle"/>
          </p:nvPr>
        </p:nvSpPr>
        <p:spPr/>
        <p:txBody>
          <a:bodyPr/>
          <a:lstStyle/>
          <a:p>
            <a:r>
              <a:rPr lang="en-US" dirty="0"/>
              <a:t>Questions????</a:t>
            </a:r>
          </a:p>
        </p:txBody>
      </p:sp>
      <p:sp>
        <p:nvSpPr>
          <p:cNvPr id="3" name="Subtitle 2">
            <a:extLst>
              <a:ext uri="{FF2B5EF4-FFF2-40B4-BE49-F238E27FC236}">
                <a16:creationId xmlns="" xmlns:a16="http://schemas.microsoft.com/office/drawing/2014/main" id="{692668B7-63D5-4543-941D-0338938C96DD}"/>
              </a:ext>
            </a:extLst>
          </p:cNvPr>
          <p:cNvSpPr>
            <a:spLocks noGrp="1"/>
          </p:cNvSpPr>
          <p:nvPr>
            <p:ph type="subTitle" idx="1"/>
          </p:nvPr>
        </p:nvSpPr>
        <p:spPr/>
        <p:txBody>
          <a:bodyPr/>
          <a:lstStyle/>
          <a:p>
            <a:r>
              <a:rPr lang="en-US" dirty="0" smtClean="0"/>
              <a:t>Please contact the counseling department</a:t>
            </a:r>
            <a:endParaRPr lang="en-US" dirty="0"/>
          </a:p>
        </p:txBody>
      </p:sp>
    </p:spTree>
    <p:extLst>
      <p:ext uri="{BB962C8B-B14F-4D97-AF65-F5344CB8AC3E}">
        <p14:creationId xmlns:p14="http://schemas.microsoft.com/office/powerpoint/2010/main" val="3870625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9BB9E5-2985-4195-8694-BCF468038FDC}"/>
              </a:ext>
            </a:extLst>
          </p:cNvPr>
          <p:cNvSpPr>
            <a:spLocks noGrp="1"/>
          </p:cNvSpPr>
          <p:nvPr>
            <p:ph type="title"/>
          </p:nvPr>
        </p:nvSpPr>
        <p:spPr>
          <a:xfrm>
            <a:off x="1451579" y="804519"/>
            <a:ext cx="9603275" cy="1049235"/>
          </a:xfrm>
        </p:spPr>
        <p:txBody>
          <a:bodyPr>
            <a:normAutofit/>
          </a:bodyPr>
          <a:lstStyle/>
          <a:p>
            <a:r>
              <a:rPr lang="en-US" dirty="0"/>
              <a:t>Naviance Student</a:t>
            </a:r>
          </a:p>
        </p:txBody>
      </p:sp>
      <p:sp>
        <p:nvSpPr>
          <p:cNvPr id="3" name="Content Placeholder 2">
            <a:extLst>
              <a:ext uri="{FF2B5EF4-FFF2-40B4-BE49-F238E27FC236}">
                <a16:creationId xmlns="" xmlns:a16="http://schemas.microsoft.com/office/drawing/2014/main" id="{A425B11A-682A-4C82-BBE9-E91C81742165}"/>
              </a:ext>
            </a:extLst>
          </p:cNvPr>
          <p:cNvSpPr>
            <a:spLocks noGrp="1"/>
          </p:cNvSpPr>
          <p:nvPr>
            <p:ph idx="1"/>
          </p:nvPr>
        </p:nvSpPr>
        <p:spPr>
          <a:xfrm>
            <a:off x="1451579" y="2015732"/>
            <a:ext cx="9603275" cy="3450613"/>
          </a:xfrm>
        </p:spPr>
        <p:txBody>
          <a:bodyPr>
            <a:normAutofit lnSpcReduction="10000"/>
          </a:bodyPr>
          <a:lstStyle/>
          <a:p>
            <a:r>
              <a:rPr lang="en-US" dirty="0"/>
              <a:t>A link to Naviance Student is found on the top of the O’Dea website page</a:t>
            </a:r>
          </a:p>
          <a:p>
            <a:r>
              <a:rPr lang="en-US" dirty="0"/>
              <a:t>The student’s User name is their O’Dea e-mail and they use their O’Dea password</a:t>
            </a:r>
          </a:p>
          <a:p>
            <a:r>
              <a:rPr lang="en-US" dirty="0"/>
              <a:t>Naviance is a college search tool where students can research colleges, look at admissions data, find scholarships, and build their college list.  </a:t>
            </a:r>
          </a:p>
          <a:p>
            <a:r>
              <a:rPr lang="en-US" dirty="0"/>
              <a:t>In order for any supporting documents to be sent to a college, the college must be added to the student’s college list in Naviance.</a:t>
            </a:r>
          </a:p>
          <a:p>
            <a:r>
              <a:rPr lang="en-US" dirty="0"/>
              <a:t>Parents have access to their own Naviance account as well. E-mail your student’s counselor if you are interested in opening your parent account.</a:t>
            </a:r>
          </a:p>
        </p:txBody>
      </p:sp>
    </p:spTree>
    <p:extLst>
      <p:ext uri="{BB962C8B-B14F-4D97-AF65-F5344CB8AC3E}">
        <p14:creationId xmlns:p14="http://schemas.microsoft.com/office/powerpoint/2010/main" val="272785107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9371D3-C94B-4330-B290-149443DB49C0}"/>
              </a:ext>
            </a:extLst>
          </p:cNvPr>
          <p:cNvSpPr>
            <a:spLocks noGrp="1"/>
          </p:cNvSpPr>
          <p:nvPr>
            <p:ph type="title"/>
          </p:nvPr>
        </p:nvSpPr>
        <p:spPr>
          <a:xfrm>
            <a:off x="1451579" y="804519"/>
            <a:ext cx="9603275" cy="1049235"/>
          </a:xfrm>
        </p:spPr>
        <p:txBody>
          <a:bodyPr>
            <a:normAutofit/>
          </a:bodyPr>
          <a:lstStyle/>
          <a:p>
            <a:r>
              <a:rPr lang="en-US" dirty="0"/>
              <a:t>College Visits</a:t>
            </a:r>
          </a:p>
        </p:txBody>
      </p:sp>
      <p:sp>
        <p:nvSpPr>
          <p:cNvPr id="3" name="Content Placeholder 2">
            <a:extLst>
              <a:ext uri="{FF2B5EF4-FFF2-40B4-BE49-F238E27FC236}">
                <a16:creationId xmlns="" xmlns:a16="http://schemas.microsoft.com/office/drawing/2014/main" id="{4B39BE27-B417-4FDD-8283-9E7F2B26ACC5}"/>
              </a:ext>
            </a:extLst>
          </p:cNvPr>
          <p:cNvSpPr>
            <a:spLocks noGrp="1"/>
          </p:cNvSpPr>
          <p:nvPr>
            <p:ph idx="1"/>
          </p:nvPr>
        </p:nvSpPr>
        <p:spPr>
          <a:xfrm>
            <a:off x="1451579" y="2015732"/>
            <a:ext cx="9603275" cy="3450613"/>
          </a:xfrm>
        </p:spPr>
        <p:txBody>
          <a:bodyPr>
            <a:normAutofit/>
          </a:bodyPr>
          <a:lstStyle/>
          <a:p>
            <a:r>
              <a:rPr lang="en-US" sz="1900" dirty="0"/>
              <a:t>The list of colleges visiting O’Dea can be found on Naviance Student- Colleges Tab</a:t>
            </a:r>
          </a:p>
          <a:p>
            <a:r>
              <a:rPr lang="en-US" sz="1900" dirty="0"/>
              <a:t>The list is also in Daily Announcements, on the Monitors, on the O’Dea website’s College Counseling page, and in the Family Bulletin</a:t>
            </a:r>
          </a:p>
          <a:p>
            <a:r>
              <a:rPr lang="en-US" sz="1900" dirty="0"/>
              <a:t>Sign up for college visits in Naviance Student by the end of the day before the visit</a:t>
            </a:r>
          </a:p>
          <a:p>
            <a:r>
              <a:rPr lang="en-US" sz="1900" dirty="0"/>
              <a:t>Teacher Permission form (found in Room 401, Mr. G’s room and Mr. O’s room), must be signed by the end of the day before the visit and is brought by the student to the college visit.</a:t>
            </a:r>
          </a:p>
          <a:p>
            <a:r>
              <a:rPr lang="en-US" sz="1900" dirty="0"/>
              <a:t>Students are encouraged to attend. The college representative who comes here is often the person who reads their application when they apply.</a:t>
            </a:r>
          </a:p>
        </p:txBody>
      </p:sp>
    </p:spTree>
    <p:extLst>
      <p:ext uri="{BB962C8B-B14F-4D97-AF65-F5344CB8AC3E}">
        <p14:creationId xmlns:p14="http://schemas.microsoft.com/office/powerpoint/2010/main" val="77089460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A1CDA3-A549-42CB-869D-88DB62289FDB}"/>
              </a:ext>
            </a:extLst>
          </p:cNvPr>
          <p:cNvSpPr>
            <a:spLocks noGrp="1"/>
          </p:cNvSpPr>
          <p:nvPr>
            <p:ph type="title"/>
          </p:nvPr>
        </p:nvSpPr>
        <p:spPr/>
        <p:txBody>
          <a:bodyPr/>
          <a:lstStyle/>
          <a:p>
            <a:r>
              <a:rPr lang="en-US" dirty="0"/>
              <a:t>College List</a:t>
            </a:r>
          </a:p>
        </p:txBody>
      </p:sp>
      <p:sp>
        <p:nvSpPr>
          <p:cNvPr id="3" name="Content Placeholder 2">
            <a:extLst>
              <a:ext uri="{FF2B5EF4-FFF2-40B4-BE49-F238E27FC236}">
                <a16:creationId xmlns="" xmlns:a16="http://schemas.microsoft.com/office/drawing/2014/main" id="{DC0D1DC1-1C9E-4490-8732-07F0FF37B1C9}"/>
              </a:ext>
            </a:extLst>
          </p:cNvPr>
          <p:cNvSpPr>
            <a:spLocks noGrp="1"/>
          </p:cNvSpPr>
          <p:nvPr>
            <p:ph idx="1"/>
          </p:nvPr>
        </p:nvSpPr>
        <p:spPr/>
        <p:txBody>
          <a:bodyPr/>
          <a:lstStyle/>
          <a:p>
            <a:r>
              <a:rPr lang="en-US" dirty="0"/>
              <a:t>Student’s must fill out an Application Plan and bring it to their college counseling meeting. The Colleges I’m Applying To list on Naviance is created by giving the Application Plan to your counselor. If a student wants their transcripts or other supporting documents sent to any colleges, they must be added to their Naviance list.</a:t>
            </a:r>
          </a:p>
          <a:p>
            <a:r>
              <a:rPr lang="en-US" dirty="0"/>
              <a:t>Teacher and Counselor letters won’t be started until there is a list of colleges.</a:t>
            </a:r>
          </a:p>
          <a:p>
            <a:r>
              <a:rPr lang="en-US" dirty="0"/>
              <a:t>Privacy Statement: Students must check “I waive my rights to access letters of recommendation” and check “I authorize secondary schools to release requested records”. You must waive your rights for us to release transcripts and letters.</a:t>
            </a:r>
          </a:p>
        </p:txBody>
      </p:sp>
    </p:spTree>
    <p:extLst>
      <p:ext uri="{BB962C8B-B14F-4D97-AF65-F5344CB8AC3E}">
        <p14:creationId xmlns:p14="http://schemas.microsoft.com/office/powerpoint/2010/main" val="2274632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40BAA93-1D27-403E-91A1-2CEDE9823FDA}"/>
              </a:ext>
            </a:extLst>
          </p:cNvPr>
          <p:cNvSpPr>
            <a:spLocks noGrp="1"/>
          </p:cNvSpPr>
          <p:nvPr>
            <p:ph type="title"/>
          </p:nvPr>
        </p:nvSpPr>
        <p:spPr/>
        <p:txBody>
          <a:bodyPr/>
          <a:lstStyle/>
          <a:p>
            <a:r>
              <a:rPr lang="en-US" dirty="0"/>
              <a:t>Common Application</a:t>
            </a:r>
          </a:p>
        </p:txBody>
      </p:sp>
      <p:sp>
        <p:nvSpPr>
          <p:cNvPr id="3" name="Content Placeholder 2">
            <a:extLst>
              <a:ext uri="{FF2B5EF4-FFF2-40B4-BE49-F238E27FC236}">
                <a16:creationId xmlns="" xmlns:a16="http://schemas.microsoft.com/office/drawing/2014/main" id="{F81160D2-D72B-4BE4-81AA-8F83B0C0C005}"/>
              </a:ext>
            </a:extLst>
          </p:cNvPr>
          <p:cNvSpPr>
            <a:spLocks noGrp="1"/>
          </p:cNvSpPr>
          <p:nvPr>
            <p:ph idx="1"/>
          </p:nvPr>
        </p:nvSpPr>
        <p:spPr/>
        <p:txBody>
          <a:bodyPr>
            <a:normAutofit fontScale="92500"/>
          </a:bodyPr>
          <a:lstStyle/>
          <a:p>
            <a:r>
              <a:rPr lang="en-US" dirty="0"/>
              <a:t>Set up an account on the Common Application website: </a:t>
            </a:r>
            <a:r>
              <a:rPr lang="en-US" dirty="0">
                <a:hlinkClick r:id="rId2"/>
              </a:rPr>
              <a:t>www.commonapp.org</a:t>
            </a:r>
            <a:endParaRPr lang="en-US" dirty="0"/>
          </a:p>
          <a:p>
            <a:r>
              <a:rPr lang="en-US" dirty="0"/>
              <a:t>As students complete the Common Application, they will see the FERPA waiver section. Once they complete this and waive their rights, students can log into their Colleges I’m Applying to section on Naviance and enter their O’Dea e-mail in order to match their accounts.</a:t>
            </a:r>
          </a:p>
          <a:p>
            <a:r>
              <a:rPr lang="en-US" dirty="0"/>
              <a:t>If you are applying using the Common Application, you must enter those colleges in both your Common Application and on Naviance.</a:t>
            </a:r>
          </a:p>
          <a:p>
            <a:r>
              <a:rPr lang="en-US" dirty="0"/>
              <a:t>Students must let their counselor know if they add any schools to their Colleges I’m Applying to List, otherwise we won’t know to send the transcripts and supporting documents.</a:t>
            </a:r>
          </a:p>
        </p:txBody>
      </p:sp>
    </p:spTree>
    <p:extLst>
      <p:ext uri="{BB962C8B-B14F-4D97-AF65-F5344CB8AC3E}">
        <p14:creationId xmlns:p14="http://schemas.microsoft.com/office/powerpoint/2010/main" val="1596285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79C1C0-68E0-4C15-82FE-9B5501B9FFE1}"/>
              </a:ext>
            </a:extLst>
          </p:cNvPr>
          <p:cNvSpPr>
            <a:spLocks noGrp="1"/>
          </p:cNvSpPr>
          <p:nvPr>
            <p:ph type="title"/>
          </p:nvPr>
        </p:nvSpPr>
        <p:spPr/>
        <p:txBody>
          <a:bodyPr/>
          <a:lstStyle/>
          <a:p>
            <a:r>
              <a:rPr lang="en-US" dirty="0"/>
              <a:t>Coalition Application </a:t>
            </a:r>
          </a:p>
        </p:txBody>
      </p:sp>
      <p:sp>
        <p:nvSpPr>
          <p:cNvPr id="3" name="Content Placeholder 2">
            <a:extLst>
              <a:ext uri="{FF2B5EF4-FFF2-40B4-BE49-F238E27FC236}">
                <a16:creationId xmlns="" xmlns:a16="http://schemas.microsoft.com/office/drawing/2014/main" id="{0819139E-5FBE-4C5C-88D0-4439B8B6F77F}"/>
              </a:ext>
            </a:extLst>
          </p:cNvPr>
          <p:cNvSpPr>
            <a:spLocks noGrp="1"/>
          </p:cNvSpPr>
          <p:nvPr>
            <p:ph idx="1"/>
          </p:nvPr>
        </p:nvSpPr>
        <p:spPr/>
        <p:txBody>
          <a:bodyPr/>
          <a:lstStyle/>
          <a:p>
            <a:r>
              <a:rPr lang="en-US" dirty="0"/>
              <a:t>The Coalition Application was created by several highly selective colleges and universities to increase student access to higher education</a:t>
            </a:r>
          </a:p>
          <a:p>
            <a:pPr lvl="1"/>
            <a:r>
              <a:rPr lang="en-US" dirty="0"/>
              <a:t>Some schools are also members of the Common Application or have their own separate applications</a:t>
            </a:r>
          </a:p>
          <a:p>
            <a:pPr lvl="1"/>
            <a:r>
              <a:rPr lang="en-US" dirty="0">
                <a:hlinkClick r:id="rId2"/>
              </a:rPr>
              <a:t>www.coalitionforcollegeaccess.org</a:t>
            </a:r>
            <a:r>
              <a:rPr lang="en-US" dirty="0"/>
              <a:t> </a:t>
            </a:r>
          </a:p>
          <a:p>
            <a:r>
              <a:rPr lang="en-US" dirty="0"/>
              <a:t>Students may ONLY use the Coalition Application for colleges that have that as their only application</a:t>
            </a:r>
          </a:p>
          <a:p>
            <a:pPr lvl="1"/>
            <a:r>
              <a:rPr lang="en-US" b="1" dirty="0"/>
              <a:t>The UW and UW Bothell only use the Coalition Application</a:t>
            </a:r>
          </a:p>
        </p:txBody>
      </p:sp>
      <p:pic>
        <p:nvPicPr>
          <p:cNvPr id="4" name="Picture 3">
            <a:extLst>
              <a:ext uri="{FF2B5EF4-FFF2-40B4-BE49-F238E27FC236}">
                <a16:creationId xmlns="" xmlns:a16="http://schemas.microsoft.com/office/drawing/2014/main" id="{9075A99F-AE8B-4FF8-8D2B-B8418EE3A5C3}"/>
              </a:ext>
            </a:extLst>
          </p:cNvPr>
          <p:cNvPicPr>
            <a:picLocks noChangeAspect="1"/>
          </p:cNvPicPr>
          <p:nvPr/>
        </p:nvPicPr>
        <p:blipFill>
          <a:blip r:embed="rId3"/>
          <a:stretch>
            <a:fillRect/>
          </a:stretch>
        </p:blipFill>
        <p:spPr>
          <a:xfrm>
            <a:off x="6884798" y="173413"/>
            <a:ext cx="1644668" cy="1448671"/>
          </a:xfrm>
          <a:prstGeom prst="rect">
            <a:avLst/>
          </a:prstGeom>
        </p:spPr>
      </p:pic>
    </p:spTree>
    <p:extLst>
      <p:ext uri="{BB962C8B-B14F-4D97-AF65-F5344CB8AC3E}">
        <p14:creationId xmlns:p14="http://schemas.microsoft.com/office/powerpoint/2010/main" val="1681453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D44B80-B3D5-4F9E-A80B-8019FB18FD56}"/>
              </a:ext>
            </a:extLst>
          </p:cNvPr>
          <p:cNvSpPr>
            <a:spLocks noGrp="1"/>
          </p:cNvSpPr>
          <p:nvPr>
            <p:ph type="title"/>
          </p:nvPr>
        </p:nvSpPr>
        <p:spPr/>
        <p:txBody>
          <a:bodyPr/>
          <a:lstStyle/>
          <a:p>
            <a:r>
              <a:rPr lang="en-US" dirty="0"/>
              <a:t>SAT/ACT Scores          </a:t>
            </a:r>
            <a:r>
              <a:rPr lang="en-US" sz="1800" dirty="0"/>
              <a:t>SAT: October 6</a:t>
            </a:r>
            <a:r>
              <a:rPr lang="en-US" sz="1800" baseline="30000" dirty="0"/>
              <a:t>th</a:t>
            </a:r>
            <a:r>
              <a:rPr lang="en-US" sz="1800" dirty="0"/>
              <a:t>, November 3</a:t>
            </a:r>
            <a:r>
              <a:rPr lang="en-US" sz="1800" baseline="30000" dirty="0"/>
              <a:t>rd</a:t>
            </a:r>
            <a:r>
              <a:rPr lang="en-US" sz="1800" dirty="0"/>
              <a:t>, December 1st</a:t>
            </a:r>
            <a:r>
              <a:rPr lang="en-US" dirty="0"/>
              <a:t/>
            </a:r>
            <a:br>
              <a:rPr lang="en-US" dirty="0"/>
            </a:br>
            <a:r>
              <a:rPr lang="en-US" dirty="0"/>
              <a:t>				     </a:t>
            </a:r>
            <a:r>
              <a:rPr lang="en-US" sz="1800" dirty="0"/>
              <a:t>ACT: October 27</a:t>
            </a:r>
            <a:r>
              <a:rPr lang="en-US" sz="1800" baseline="30000" dirty="0"/>
              <a:t>th</a:t>
            </a:r>
            <a:r>
              <a:rPr lang="en-US" sz="1800" dirty="0"/>
              <a:t> &amp; December 8</a:t>
            </a:r>
            <a:r>
              <a:rPr lang="en-US" sz="1800" baseline="30000" dirty="0"/>
              <a:t>th</a:t>
            </a:r>
            <a:r>
              <a:rPr lang="en-US" sz="1800" dirty="0"/>
              <a:t> </a:t>
            </a:r>
            <a:endParaRPr lang="en-US" dirty="0"/>
          </a:p>
        </p:txBody>
      </p:sp>
      <p:sp>
        <p:nvSpPr>
          <p:cNvPr id="3" name="Content Placeholder 2">
            <a:extLst>
              <a:ext uri="{FF2B5EF4-FFF2-40B4-BE49-F238E27FC236}">
                <a16:creationId xmlns="" xmlns:a16="http://schemas.microsoft.com/office/drawing/2014/main" id="{E934ADE4-1BBA-498B-9C58-177085DE9C17}"/>
              </a:ext>
            </a:extLst>
          </p:cNvPr>
          <p:cNvSpPr>
            <a:spLocks noGrp="1"/>
          </p:cNvSpPr>
          <p:nvPr>
            <p:ph idx="1"/>
          </p:nvPr>
        </p:nvSpPr>
        <p:spPr/>
        <p:txBody>
          <a:bodyPr/>
          <a:lstStyle/>
          <a:p>
            <a:r>
              <a:rPr lang="en-US" dirty="0"/>
              <a:t>Most colleges require official score reports from College Board or ACT</a:t>
            </a:r>
          </a:p>
          <a:p>
            <a:pPr lvl="1"/>
            <a:r>
              <a:rPr lang="en-US" dirty="0"/>
              <a:t>Students sign into their College Board or ACT account</a:t>
            </a:r>
          </a:p>
          <a:p>
            <a:pPr lvl="1"/>
            <a:r>
              <a:rPr lang="en-US" dirty="0"/>
              <a:t>Students must send scores </a:t>
            </a:r>
            <a:r>
              <a:rPr lang="en-US" i="1" dirty="0"/>
              <a:t>directly to each </a:t>
            </a:r>
            <a:r>
              <a:rPr lang="en-US" dirty="0"/>
              <a:t>college  </a:t>
            </a:r>
          </a:p>
          <a:p>
            <a:r>
              <a:rPr lang="en-US" dirty="0"/>
              <a:t>Counselors cannot send scores to colleges</a:t>
            </a:r>
          </a:p>
          <a:p>
            <a:r>
              <a:rPr lang="en-US" dirty="0"/>
              <a:t>Test scores are not listed on a student’s O’Dea transcript</a:t>
            </a:r>
          </a:p>
        </p:txBody>
      </p:sp>
      <p:pic>
        <p:nvPicPr>
          <p:cNvPr id="4" name="Picture 3">
            <a:extLst>
              <a:ext uri="{FF2B5EF4-FFF2-40B4-BE49-F238E27FC236}">
                <a16:creationId xmlns="" xmlns:a16="http://schemas.microsoft.com/office/drawing/2014/main" id="{C66AB994-6B9B-44BD-AB5B-CA2ACCE57E69}"/>
              </a:ext>
            </a:extLst>
          </p:cNvPr>
          <p:cNvPicPr>
            <a:picLocks noChangeAspect="1"/>
          </p:cNvPicPr>
          <p:nvPr/>
        </p:nvPicPr>
        <p:blipFill>
          <a:blip r:embed="rId2"/>
          <a:stretch>
            <a:fillRect/>
          </a:stretch>
        </p:blipFill>
        <p:spPr>
          <a:xfrm>
            <a:off x="5772120" y="4497348"/>
            <a:ext cx="1971675" cy="847725"/>
          </a:xfrm>
          <a:prstGeom prst="rect">
            <a:avLst/>
          </a:prstGeom>
        </p:spPr>
      </p:pic>
      <p:pic>
        <p:nvPicPr>
          <p:cNvPr id="5" name="Picture 4">
            <a:extLst>
              <a:ext uri="{FF2B5EF4-FFF2-40B4-BE49-F238E27FC236}">
                <a16:creationId xmlns="" xmlns:a16="http://schemas.microsoft.com/office/drawing/2014/main" id="{3545AB58-130D-4038-86AA-06C061DD1F63}"/>
              </a:ext>
            </a:extLst>
          </p:cNvPr>
          <p:cNvPicPr>
            <a:picLocks noChangeAspect="1"/>
          </p:cNvPicPr>
          <p:nvPr/>
        </p:nvPicPr>
        <p:blipFill>
          <a:blip r:embed="rId3"/>
          <a:stretch>
            <a:fillRect/>
          </a:stretch>
        </p:blipFill>
        <p:spPr>
          <a:xfrm>
            <a:off x="2458764" y="4431725"/>
            <a:ext cx="2562225" cy="866775"/>
          </a:xfrm>
          <a:prstGeom prst="rect">
            <a:avLst/>
          </a:prstGeom>
        </p:spPr>
      </p:pic>
    </p:spTree>
    <p:extLst>
      <p:ext uri="{BB962C8B-B14F-4D97-AF65-F5344CB8AC3E}">
        <p14:creationId xmlns:p14="http://schemas.microsoft.com/office/powerpoint/2010/main" val="994838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FB7833-4D95-452A-A361-E7442350C615}"/>
              </a:ext>
            </a:extLst>
          </p:cNvPr>
          <p:cNvSpPr>
            <a:spLocks noGrp="1"/>
          </p:cNvSpPr>
          <p:nvPr>
            <p:ph type="title"/>
          </p:nvPr>
        </p:nvSpPr>
        <p:spPr/>
        <p:txBody>
          <a:bodyPr/>
          <a:lstStyle/>
          <a:p>
            <a:r>
              <a:rPr lang="en-US" dirty="0"/>
              <a:t>Road to College Admissions Part II</a:t>
            </a:r>
          </a:p>
        </p:txBody>
      </p:sp>
      <p:sp>
        <p:nvSpPr>
          <p:cNvPr id="3" name="Content Placeholder 2">
            <a:extLst>
              <a:ext uri="{FF2B5EF4-FFF2-40B4-BE49-F238E27FC236}">
                <a16:creationId xmlns="" xmlns:a16="http://schemas.microsoft.com/office/drawing/2014/main" id="{FA9FF74D-0A8B-4CD4-A889-8FC173C16C72}"/>
              </a:ext>
            </a:extLst>
          </p:cNvPr>
          <p:cNvSpPr>
            <a:spLocks noGrp="1"/>
          </p:cNvSpPr>
          <p:nvPr>
            <p:ph idx="1"/>
          </p:nvPr>
        </p:nvSpPr>
        <p:spPr/>
        <p:txBody>
          <a:bodyPr/>
          <a:lstStyle/>
          <a:p>
            <a:r>
              <a:rPr lang="en-US" dirty="0"/>
              <a:t>Please read it and share it with other parents </a:t>
            </a:r>
            <a:r>
              <a:rPr lang="en-US" dirty="0">
                <a:sym typeface="Wingdings" panose="05000000000000000000" pitchFamily="2" charset="2"/>
              </a:rPr>
              <a:t></a:t>
            </a:r>
          </a:p>
          <a:p>
            <a:pPr lvl="1"/>
            <a:r>
              <a:rPr lang="en-US" dirty="0">
                <a:sym typeface="Wingdings" panose="05000000000000000000" pitchFamily="2" charset="2"/>
                <a:hlinkClick r:id="rId2"/>
              </a:rPr>
              <a:t>www.odea.org</a:t>
            </a:r>
            <a:r>
              <a:rPr lang="en-US" dirty="0">
                <a:sym typeface="Wingdings" panose="05000000000000000000" pitchFamily="2" charset="2"/>
              </a:rPr>
              <a:t>  		Academics Tab		College Counseling </a:t>
            </a:r>
          </a:p>
          <a:p>
            <a:r>
              <a:rPr lang="en-US" dirty="0">
                <a:sym typeface="Wingdings" panose="05000000000000000000" pitchFamily="2" charset="2"/>
              </a:rPr>
              <a:t>It covers all application procedures at O’Dea</a:t>
            </a:r>
            <a:endParaRPr lang="en-US" dirty="0"/>
          </a:p>
        </p:txBody>
      </p:sp>
      <p:sp>
        <p:nvSpPr>
          <p:cNvPr id="4" name="Arrow: Right 3">
            <a:extLst>
              <a:ext uri="{FF2B5EF4-FFF2-40B4-BE49-F238E27FC236}">
                <a16:creationId xmlns="" xmlns:a16="http://schemas.microsoft.com/office/drawing/2014/main" id="{C81C4D3B-271A-4478-83F5-F25FFA29E001}"/>
              </a:ext>
            </a:extLst>
          </p:cNvPr>
          <p:cNvSpPr/>
          <p:nvPr/>
        </p:nvSpPr>
        <p:spPr>
          <a:xfrm>
            <a:off x="3818965" y="2372061"/>
            <a:ext cx="473336" cy="2259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Right 4">
            <a:extLst>
              <a:ext uri="{FF2B5EF4-FFF2-40B4-BE49-F238E27FC236}">
                <a16:creationId xmlns="" xmlns:a16="http://schemas.microsoft.com/office/drawing/2014/main" id="{F7E00762-28CF-498E-9D88-912ACFDA12BF}"/>
              </a:ext>
            </a:extLst>
          </p:cNvPr>
          <p:cNvSpPr/>
          <p:nvPr/>
        </p:nvSpPr>
        <p:spPr>
          <a:xfrm>
            <a:off x="6702913" y="2372060"/>
            <a:ext cx="473336" cy="2259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6728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8F6944-C5A2-4777-8F83-06CA62884443}"/>
              </a:ext>
            </a:extLst>
          </p:cNvPr>
          <p:cNvSpPr>
            <a:spLocks noGrp="1"/>
          </p:cNvSpPr>
          <p:nvPr>
            <p:ph type="title"/>
          </p:nvPr>
        </p:nvSpPr>
        <p:spPr/>
        <p:txBody>
          <a:bodyPr/>
          <a:lstStyle/>
          <a:p>
            <a:r>
              <a:rPr lang="en-US" dirty="0"/>
              <a:t>Teacher &amp; COUNSELOR Recommendations	</a:t>
            </a:r>
          </a:p>
        </p:txBody>
      </p:sp>
      <p:sp>
        <p:nvSpPr>
          <p:cNvPr id="3" name="Content Placeholder 2">
            <a:extLst>
              <a:ext uri="{FF2B5EF4-FFF2-40B4-BE49-F238E27FC236}">
                <a16:creationId xmlns="" xmlns:a16="http://schemas.microsoft.com/office/drawing/2014/main" id="{1D2F35B4-3ED8-48AF-B74F-00C282794EA3}"/>
              </a:ext>
            </a:extLst>
          </p:cNvPr>
          <p:cNvSpPr>
            <a:spLocks noGrp="1"/>
          </p:cNvSpPr>
          <p:nvPr>
            <p:ph idx="1"/>
          </p:nvPr>
        </p:nvSpPr>
        <p:spPr/>
        <p:txBody>
          <a:bodyPr/>
          <a:lstStyle/>
          <a:p>
            <a:r>
              <a:rPr lang="en-US" dirty="0"/>
              <a:t>Students should have already completed a Teacher Recommendation Request Form listing one teacher (only highly selective schools require more than one teacher letter)</a:t>
            </a:r>
          </a:p>
          <a:p>
            <a:r>
              <a:rPr lang="en-US" dirty="0"/>
              <a:t>Students must complete a Teacher Questionnaire in Naviance for the teacher</a:t>
            </a:r>
          </a:p>
          <a:p>
            <a:r>
              <a:rPr lang="en-US" dirty="0"/>
              <a:t>Student must complete the College Questionnaire on Naviance before the counselor recommendation can be written</a:t>
            </a:r>
          </a:p>
          <a:p>
            <a:endParaRPr lang="en-US" dirty="0"/>
          </a:p>
        </p:txBody>
      </p:sp>
    </p:spTree>
    <p:extLst>
      <p:ext uri="{BB962C8B-B14F-4D97-AF65-F5344CB8AC3E}">
        <p14:creationId xmlns:p14="http://schemas.microsoft.com/office/powerpoint/2010/main" val="22675556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734</TotalTime>
  <Words>670</Words>
  <Application>Microsoft Macintosh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Gill Sans MT</vt:lpstr>
      <vt:lpstr>Wingdings</vt:lpstr>
      <vt:lpstr>Arial</vt:lpstr>
      <vt:lpstr>Gallery</vt:lpstr>
      <vt:lpstr>College Application Process</vt:lpstr>
      <vt:lpstr>Naviance Student</vt:lpstr>
      <vt:lpstr>College Visits</vt:lpstr>
      <vt:lpstr>College List</vt:lpstr>
      <vt:lpstr>Common Application</vt:lpstr>
      <vt:lpstr>Coalition Application </vt:lpstr>
      <vt:lpstr>SAT/ACT Scores          SAT: October 6th, November 3rd, December 1st          ACT: October 27th &amp; December 8th </vt:lpstr>
      <vt:lpstr>Road to College Admissions Part II</vt:lpstr>
      <vt:lpstr>Teacher &amp; COUNSELOR Recommendations </vt:lpstr>
      <vt:lpstr>Questions????</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Application Process</dc:title>
  <dc:creator>Erik Michels</dc:creator>
  <cp:lastModifiedBy>Jamie Cronin</cp:lastModifiedBy>
  <cp:revision>20</cp:revision>
  <dcterms:created xsi:type="dcterms:W3CDTF">2018-09-12T18:17:22Z</dcterms:created>
  <dcterms:modified xsi:type="dcterms:W3CDTF">2018-09-18T12:49:52Z</dcterms:modified>
</cp:coreProperties>
</file>